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jISyR/bzGi+5vIoRZnvYsnj3v4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838199" y="852044"/>
            <a:ext cx="10515601" cy="83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body" idx="1"/>
          </p:nvPr>
        </p:nvSpPr>
        <p:spPr>
          <a:xfrm>
            <a:off x="838199" y="3424002"/>
            <a:ext cx="10515601" cy="275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7074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/>
          <p:nvPr/>
        </p:nvSpPr>
        <p:spPr>
          <a:xfrm>
            <a:off x="0" y="2100720"/>
            <a:ext cx="1721795" cy="1429061"/>
          </a:xfrm>
          <a:prstGeom prst="rect">
            <a:avLst/>
          </a:prstGeom>
          <a:solidFill>
            <a:schemeClr val="bg1">
              <a:alpha val="20000"/>
            </a:schemeClr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 flipH="1">
            <a:off x="950042" y="3323022"/>
            <a:ext cx="573923" cy="2019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 w="19050" cap="flat" cmpd="sng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4204484" y="2100720"/>
            <a:ext cx="5244315" cy="2349859"/>
          </a:xfrm>
          <a:prstGeom prst="wedgeEllipseCallout">
            <a:avLst>
              <a:gd name="adj1" fmla="val -99619"/>
              <a:gd name="adj2" fmla="val 6843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4577455" y="2585044"/>
            <a:ext cx="4498371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Para inserir a quantidade de alunos de graduação, bolsistas ou voluntários, que ainda serão definidos mais tarde, clique em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000" b="1" i="0" u="none" strike="noStrike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“A definir” no menu Equipe de Trabalho. </a:t>
            </a:r>
            <a:endParaRPr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/>
          <p:nvPr/>
        </p:nvSpPr>
        <p:spPr>
          <a:xfrm flipH="1">
            <a:off x="9927384" y="3029974"/>
            <a:ext cx="904672" cy="2821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 w="19050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7232865" y="4177937"/>
            <a:ext cx="2940865" cy="2547328"/>
          </a:xfrm>
          <a:prstGeom prst="wedgeEllipseCallout">
            <a:avLst>
              <a:gd name="adj1" fmla="val -14223"/>
              <a:gd name="adj2" fmla="val -80279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7392187" y="4651882"/>
            <a:ext cx="2622219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Indique nessa caixinha o tipo de participante da atividade, que nesse caso, são alunos de graduação da UFSCar.</a:t>
            </a:r>
            <a:endParaRPr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Google Shape;87;p1">
            <a:extLst>
              <a:ext uri="{FF2B5EF4-FFF2-40B4-BE49-F238E27FC236}">
                <a16:creationId xmlns:a16="http://schemas.microsoft.com/office/drawing/2014/main" id="{D9F27830-E0A3-A63D-DC7E-337D94AC9031}"/>
              </a:ext>
            </a:extLst>
          </p:cNvPr>
          <p:cNvSpPr/>
          <p:nvPr/>
        </p:nvSpPr>
        <p:spPr>
          <a:xfrm>
            <a:off x="6411295" y="3049639"/>
            <a:ext cx="3460291" cy="242774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6848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4385" y="3514846"/>
            <a:ext cx="1838582" cy="45726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/>
          <p:nvPr/>
        </p:nvSpPr>
        <p:spPr>
          <a:xfrm>
            <a:off x="6341589" y="3131086"/>
            <a:ext cx="1838583" cy="559466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 rot="5400000" flipH="1">
            <a:off x="9461315" y="3990339"/>
            <a:ext cx="551707" cy="2821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 w="19050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2925055" y="4514727"/>
            <a:ext cx="4335825" cy="1723167"/>
          </a:xfrm>
          <a:prstGeom prst="wedgeEllipseCallout">
            <a:avLst>
              <a:gd name="adj1" fmla="val 31914"/>
              <a:gd name="adj2" fmla="val -106475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3302519" y="4783436"/>
            <a:ext cx="3580896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Insira o número de alunos de graduação que farão parte da equipe de trabalho e depois clique em “Gravar”. </a:t>
            </a:r>
            <a:endParaRPr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86960" y="2725136"/>
            <a:ext cx="2340000" cy="1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/>
          <p:nvPr/>
        </p:nvSpPr>
        <p:spPr>
          <a:xfrm>
            <a:off x="6477232" y="3307404"/>
            <a:ext cx="249987" cy="2074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2" name="Google Shape;87;p1">
            <a:extLst>
              <a:ext uri="{FF2B5EF4-FFF2-40B4-BE49-F238E27FC236}">
                <a16:creationId xmlns:a16="http://schemas.microsoft.com/office/drawing/2014/main" id="{266B04D3-B11B-0AFC-6E91-2CE41771DEA3}"/>
              </a:ext>
            </a:extLst>
          </p:cNvPr>
          <p:cNvSpPr/>
          <p:nvPr/>
        </p:nvSpPr>
        <p:spPr>
          <a:xfrm>
            <a:off x="9383461" y="3534510"/>
            <a:ext cx="832256" cy="299422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/>
          <p:nvPr/>
        </p:nvSpPr>
        <p:spPr>
          <a:xfrm>
            <a:off x="5948205" y="2437238"/>
            <a:ext cx="3969044" cy="1267778"/>
          </a:xfrm>
          <a:prstGeom prst="wedgeEllipseCallout">
            <a:avLst>
              <a:gd name="adj1" fmla="val -42895"/>
              <a:gd name="adj2" fmla="val 155352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6229734" y="2624960"/>
            <a:ext cx="340598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Pronto, o(s) participante(s) foram cadastrados com sucesso!</a:t>
            </a:r>
            <a:endParaRPr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6388032" y="5194209"/>
            <a:ext cx="5498649" cy="1409177"/>
          </a:xfrm>
          <a:prstGeom prst="wedgeEllipseCallout">
            <a:avLst>
              <a:gd name="adj1" fmla="val -109129"/>
              <a:gd name="adj2" fmla="val -22249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8259605" y="5390986"/>
            <a:ext cx="2862273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É possível remover o(s) participante(s) e corrigir, se for necessário.</a:t>
            </a:r>
            <a:endParaRPr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7624" y="5415284"/>
            <a:ext cx="1132205" cy="949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/>
          <p:nvPr/>
        </p:nvSpPr>
        <p:spPr>
          <a:xfrm rot="11539236">
            <a:off x="7983686" y="6004727"/>
            <a:ext cx="638432" cy="34447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65614" y="5010609"/>
            <a:ext cx="3405985" cy="18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34" name="Google Shape;13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8911"/>
            <a:ext cx="12192000" cy="6896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5614" y="4991153"/>
            <a:ext cx="3405985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"/>
          <p:cNvSpPr/>
          <p:nvPr/>
        </p:nvSpPr>
        <p:spPr>
          <a:xfrm>
            <a:off x="5108051" y="3813245"/>
            <a:ext cx="4527562" cy="2512150"/>
          </a:xfrm>
          <a:prstGeom prst="wedgeEllipseCallout">
            <a:avLst>
              <a:gd name="adj1" fmla="val -128855"/>
              <a:gd name="adj2" fmla="val -38714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5609051" y="4267365"/>
            <a:ext cx="3525561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Para inserir o cronograma de bolsas e a descrição das atividades de cada bolsista, acesse, no menu “Recursos”, a opção “</a:t>
            </a:r>
            <a:r>
              <a:rPr lang="pt-B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ProEx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”.</a:t>
            </a:r>
            <a:endParaRPr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Google Shape;87;p1">
            <a:extLst>
              <a:ext uri="{FF2B5EF4-FFF2-40B4-BE49-F238E27FC236}">
                <a16:creationId xmlns:a16="http://schemas.microsoft.com/office/drawing/2014/main" id="{86025CDE-49CE-6BFA-9168-80ABD461CF6D}"/>
              </a:ext>
            </a:extLst>
          </p:cNvPr>
          <p:cNvSpPr/>
          <p:nvPr/>
        </p:nvSpPr>
        <p:spPr>
          <a:xfrm>
            <a:off x="0" y="3813246"/>
            <a:ext cx="1721795" cy="1073870"/>
          </a:xfrm>
          <a:prstGeom prst="rect">
            <a:avLst/>
          </a:prstGeom>
          <a:solidFill>
            <a:schemeClr val="bg1">
              <a:alpha val="20000"/>
            </a:schemeClr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8;p1">
            <a:extLst>
              <a:ext uri="{FF2B5EF4-FFF2-40B4-BE49-F238E27FC236}">
                <a16:creationId xmlns:a16="http://schemas.microsoft.com/office/drawing/2014/main" id="{59BDC447-F7AE-3CBC-FA84-94F5F05C99B9}"/>
              </a:ext>
            </a:extLst>
          </p:cNvPr>
          <p:cNvSpPr/>
          <p:nvPr/>
        </p:nvSpPr>
        <p:spPr>
          <a:xfrm flipH="1">
            <a:off x="868227" y="4023943"/>
            <a:ext cx="573923" cy="2019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 w="19050" cap="flat" cmpd="sng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45" name="Google Shape;14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46" name="Google Shape;14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679264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6"/>
          <p:cNvSpPr/>
          <p:nvPr/>
        </p:nvSpPr>
        <p:spPr>
          <a:xfrm>
            <a:off x="6625588" y="2377465"/>
            <a:ext cx="3309244" cy="1051535"/>
          </a:xfrm>
          <a:prstGeom prst="wedgeEllipseCallout">
            <a:avLst>
              <a:gd name="adj1" fmla="val 116584"/>
              <a:gd name="adj2" fmla="val 73541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6"/>
          <p:cNvSpPr txBox="1"/>
          <p:nvPr/>
        </p:nvSpPr>
        <p:spPr>
          <a:xfrm>
            <a:off x="6883896" y="2549309"/>
            <a:ext cx="279262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Role a barra de rolagem para baixo. </a:t>
            </a:r>
            <a:endParaRPr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/>
          <p:nvPr/>
        </p:nvSpPr>
        <p:spPr>
          <a:xfrm>
            <a:off x="48952" y="6353998"/>
            <a:ext cx="6508406" cy="40724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226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54" name="Google Shape;15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024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55" name="Google Shape;15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26461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7"/>
          <p:cNvSpPr txBox="1"/>
          <p:nvPr/>
        </p:nvSpPr>
        <p:spPr>
          <a:xfrm>
            <a:off x="5272389" y="3117766"/>
            <a:ext cx="435799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1                      1                       1                     1                 </a:t>
            </a:r>
            <a:endParaRPr b="1" dirty="0"/>
          </a:p>
        </p:txBody>
      </p:sp>
      <p:sp>
        <p:nvSpPr>
          <p:cNvPr id="157" name="Google Shape;157;p7"/>
          <p:cNvSpPr txBox="1"/>
          <p:nvPr/>
        </p:nvSpPr>
        <p:spPr>
          <a:xfrm>
            <a:off x="914398" y="3891057"/>
            <a:ext cx="348250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xxxxxxxxxxxxxxxxxxxxxxxxxxxxxxxxxxxxxxxxxxxxxxxxxxxxxxxxxxxxxxxxxxxxxxxxxxxxxxxxxxxxxxxxxxxxxx</a:t>
            </a:r>
            <a:endParaRPr b="1" dirty="0"/>
          </a:p>
        </p:txBody>
      </p:sp>
      <p:sp>
        <p:nvSpPr>
          <p:cNvPr id="158" name="Google Shape;158;p7"/>
          <p:cNvSpPr/>
          <p:nvPr/>
        </p:nvSpPr>
        <p:spPr>
          <a:xfrm>
            <a:off x="983225" y="930010"/>
            <a:ext cx="4679031" cy="1612458"/>
          </a:xfrm>
          <a:prstGeom prst="wedgeEllipseCallout">
            <a:avLst>
              <a:gd name="adj1" fmla="val 39250"/>
              <a:gd name="adj2" fmla="val 92001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7"/>
          <p:cNvSpPr txBox="1"/>
          <p:nvPr/>
        </p:nvSpPr>
        <p:spPr>
          <a:xfrm>
            <a:off x="1409632" y="1182169"/>
            <a:ext cx="382621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Indique os meses de recebimento de bolsas inserindo o número 1 nos quadros correspondentes a cada mês. </a:t>
            </a:r>
            <a:endParaRPr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6363512" y="3891058"/>
            <a:ext cx="5256441" cy="1933362"/>
          </a:xfrm>
          <a:prstGeom prst="wedgeEllipseCallout">
            <a:avLst>
              <a:gd name="adj1" fmla="val -87867"/>
              <a:gd name="adj2" fmla="val -34290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7"/>
          <p:cNvSpPr txBox="1"/>
          <p:nvPr/>
        </p:nvSpPr>
        <p:spPr>
          <a:xfrm>
            <a:off x="6527862" y="4193245"/>
            <a:ext cx="492774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Justifique e descreva a necessidade das bolsas, bem como descreva a atividade de cada um dos bolsistas neste campo. Finalizado o procedimento, clique em “Gravar”.</a:t>
            </a:r>
            <a:endParaRPr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" name="Google Shape;163;p7"/>
          <p:cNvSpPr txBox="1"/>
          <p:nvPr/>
        </p:nvSpPr>
        <p:spPr>
          <a:xfrm>
            <a:off x="34357" y="6406088"/>
            <a:ext cx="6537595" cy="292347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As bolsas indicadas podem estar distribuídas em meses consecutivos, ou não, por exemplo: </a:t>
            </a:r>
            <a:endParaRPr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4" name="Google Shape;16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0702" y="6302361"/>
            <a:ext cx="5361857" cy="45888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7"/>
          <p:cNvSpPr txBox="1"/>
          <p:nvPr/>
        </p:nvSpPr>
        <p:spPr>
          <a:xfrm>
            <a:off x="7049311" y="6509448"/>
            <a:ext cx="435799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1                     1                                              1                     1                 </a:t>
            </a:r>
            <a:endParaRPr b="1" dirty="0"/>
          </a:p>
        </p:txBody>
      </p:sp>
      <p:sp>
        <p:nvSpPr>
          <p:cNvPr id="2" name="Google Shape;97;p2">
            <a:extLst>
              <a:ext uri="{FF2B5EF4-FFF2-40B4-BE49-F238E27FC236}">
                <a16:creationId xmlns:a16="http://schemas.microsoft.com/office/drawing/2014/main" id="{D9BF8C66-5572-F747-160D-ED8C52329594}"/>
              </a:ext>
            </a:extLst>
          </p:cNvPr>
          <p:cNvSpPr/>
          <p:nvPr/>
        </p:nvSpPr>
        <p:spPr>
          <a:xfrm flipH="1">
            <a:off x="6750702" y="5743042"/>
            <a:ext cx="720000" cy="2821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 w="19050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72" name="Google Shape;17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73" name="Google Shape;17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77258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8"/>
          <p:cNvSpPr txBox="1"/>
          <p:nvPr/>
        </p:nvSpPr>
        <p:spPr>
          <a:xfrm>
            <a:off x="5272389" y="3380526"/>
            <a:ext cx="435799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1                      1                       1                     1                 </a:t>
            </a:r>
            <a:endParaRPr/>
          </a:p>
        </p:txBody>
      </p:sp>
      <p:sp>
        <p:nvSpPr>
          <p:cNvPr id="175" name="Google Shape;175;p8"/>
          <p:cNvSpPr txBox="1"/>
          <p:nvPr/>
        </p:nvSpPr>
        <p:spPr>
          <a:xfrm>
            <a:off x="963038" y="4270443"/>
            <a:ext cx="348250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xxxxxxxxxxxxxxxxxxxxxxxxxxxxxxxxxxxxxxxxxxxxxxxxxxxxxxxxxxxxxxxxxxxxxxxxxxxxxxxxxxxxxxxxxxxxxx</a:t>
            </a:r>
            <a:endParaRPr b="1" dirty="0"/>
          </a:p>
        </p:txBody>
      </p:sp>
      <p:sp>
        <p:nvSpPr>
          <p:cNvPr id="176" name="Google Shape;176;p8"/>
          <p:cNvSpPr/>
          <p:nvPr/>
        </p:nvSpPr>
        <p:spPr>
          <a:xfrm>
            <a:off x="5404789" y="4162425"/>
            <a:ext cx="5587675" cy="1831230"/>
          </a:xfrm>
          <a:prstGeom prst="wedgeEllipseCallout">
            <a:avLst>
              <a:gd name="adj1" fmla="val -66866"/>
              <a:gd name="adj2" fmla="val -28804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8"/>
          <p:cNvSpPr txBox="1"/>
          <p:nvPr/>
        </p:nvSpPr>
        <p:spPr>
          <a:xfrm>
            <a:off x="5899960" y="4254414"/>
            <a:ext cx="4597332" cy="183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Atenção:</a:t>
            </a:r>
            <a:endParaRPr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Indicar as atividades a serem desenvolvidas pelos bolsistas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individualmente no campo “Justificativa”.</a:t>
            </a:r>
            <a:endParaRPr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Microsoft Office PowerPoint</Application>
  <PresentationFormat>Widescreen</PresentationFormat>
  <Paragraphs>18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 SILVA CARVALHO</dc:creator>
  <cp:lastModifiedBy>Diego Moretti</cp:lastModifiedBy>
  <cp:revision>1</cp:revision>
  <dcterms:created xsi:type="dcterms:W3CDTF">2023-10-04T18:09:20Z</dcterms:created>
  <dcterms:modified xsi:type="dcterms:W3CDTF">2024-11-03T22:50:04Z</dcterms:modified>
</cp:coreProperties>
</file>